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84" r:id="rId4"/>
    <p:sldId id="285" r:id="rId5"/>
    <p:sldId id="286" r:id="rId6"/>
    <p:sldId id="260" r:id="rId7"/>
    <p:sldId id="287" r:id="rId8"/>
    <p:sldId id="288" r:id="rId9"/>
    <p:sldId id="289" r:id="rId10"/>
    <p:sldId id="290" r:id="rId11"/>
    <p:sldId id="261" r:id="rId12"/>
    <p:sldId id="291" r:id="rId13"/>
    <p:sldId id="279" r:id="rId14"/>
  </p:sldIdLst>
  <p:sldSz cx="9144000" cy="5143500" type="screen16x9"/>
  <p:notesSz cx="6858000" cy="9144000"/>
  <p:embeddedFontLst>
    <p:embeddedFont>
      <p:font typeface="Dosis" panose="020B0604020202020204" charset="0"/>
      <p:regular r:id="rId16"/>
      <p:bold r:id="rId17"/>
    </p:embeddedFont>
    <p:embeddedFont>
      <p:font typeface="Dosis Light" panose="020B0604020202020204" charset="0"/>
      <p:regular r:id="rId18"/>
      <p:bold r:id="rId19"/>
    </p:embeddedFont>
    <p:embeddedFont>
      <p:font typeface="Titillium Web Ligh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55"/>
    <a:srgbClr val="D3EBD5"/>
    <a:srgbClr val="0B87A1"/>
    <a:srgbClr val="D3E9EE"/>
    <a:srgbClr val="80B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775B7-5471-4B80-B625-2782E2A4A96A}">
  <a:tblStyle styleId="{969775B7-5471-4B80-B625-2782E2A4A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35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1340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6984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977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14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31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0660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80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 dirty="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Google Shape;104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Google Shape;1048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8" name="Google Shape;112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Google Shape;1129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48" name="Google Shape;124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Google Shape;1249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58" name="Google Shape;145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Google Shape;1459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62" name="Google Shape;1562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Google Shape;184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19" name="Google Shape;2119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F64ACB-FDD7-48DE-BF15-AFDDE271976F}"/>
              </a:ext>
            </a:extLst>
          </p:cNvPr>
          <p:cNvSpPr txBox="1">
            <a:spLocks/>
          </p:cNvSpPr>
          <p:nvPr/>
        </p:nvSpPr>
        <p:spPr>
          <a:xfrm>
            <a:off x="21263" y="74431"/>
            <a:ext cx="6503355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algn="ctr"/>
            <a:r>
              <a:rPr lang="en-IN" dirty="0"/>
              <a:t>GENRE-ATION</a:t>
            </a:r>
            <a:br>
              <a:rPr lang="en-IN" dirty="0"/>
            </a:br>
            <a:r>
              <a:rPr lang="en-IN" sz="4200" dirty="0"/>
              <a:t>(Music Genre Recognition)</a:t>
            </a:r>
            <a:endParaRPr lang="en-IN" sz="1000" dirty="0"/>
          </a:p>
          <a:p>
            <a:pPr algn="ctr"/>
            <a:r>
              <a:rPr lang="en-IN" sz="2400" dirty="0"/>
              <a:t> </a:t>
            </a:r>
            <a:br>
              <a:rPr lang="en-IN" sz="4200" dirty="0"/>
            </a:br>
            <a:r>
              <a:rPr lang="en-IN" sz="3200" dirty="0"/>
              <a:t>Under the Guidance of:</a:t>
            </a:r>
            <a:br>
              <a:rPr lang="en-IN" sz="3200" dirty="0"/>
            </a:br>
            <a:r>
              <a:rPr lang="en-IN" sz="3200" dirty="0"/>
              <a:t>Prof. K. P. Kamble</a:t>
            </a:r>
            <a:endParaRPr lang="en-IN" sz="42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C6A396-4D15-4BDD-A3CF-34B3715C3601}"/>
              </a:ext>
            </a:extLst>
          </p:cNvPr>
          <p:cNvSpPr txBox="1">
            <a:spLocks/>
          </p:cNvSpPr>
          <p:nvPr/>
        </p:nvSpPr>
        <p:spPr>
          <a:xfrm>
            <a:off x="0" y="3520360"/>
            <a:ext cx="6524618" cy="187100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IN" sz="1800" dirty="0">
                <a:solidFill>
                  <a:srgbClr val="80BFB7"/>
                </a:solidFill>
                <a:latin typeface="Titillium Web Light" panose="020B0604020202020204" charset="0"/>
              </a:rPr>
              <a:t>Presented by:</a:t>
            </a:r>
          </a:p>
          <a:p>
            <a:pPr algn="ctr">
              <a:lnSpc>
                <a:spcPct val="120000"/>
              </a:lnSpc>
            </a:pPr>
            <a:r>
              <a:rPr lang="en-IN" sz="1800" dirty="0">
                <a:solidFill>
                  <a:srgbClr val="80BFB7"/>
                </a:solidFill>
                <a:latin typeface="Titillium Web Light" panose="020B0604020202020204" charset="0"/>
              </a:rPr>
              <a:t>Himanshu Donadkar (2016BTECS00063)</a:t>
            </a:r>
          </a:p>
          <a:p>
            <a:pPr algn="ctr">
              <a:lnSpc>
                <a:spcPct val="120000"/>
              </a:lnSpc>
            </a:pPr>
            <a:r>
              <a:rPr lang="en-IN" sz="1800" dirty="0">
                <a:solidFill>
                  <a:srgbClr val="80BFB7"/>
                </a:solidFill>
                <a:latin typeface="Titillium Web Light" panose="020B0604020202020204" charset="0"/>
              </a:rPr>
              <a:t>Ritik Poshattiwar (2016BTECS00081)</a:t>
            </a:r>
          </a:p>
          <a:p>
            <a:pPr algn="ctr">
              <a:lnSpc>
                <a:spcPct val="120000"/>
              </a:lnSpc>
            </a:pPr>
            <a:r>
              <a:rPr lang="en-IN" sz="1800" dirty="0">
                <a:solidFill>
                  <a:srgbClr val="80BFB7"/>
                </a:solidFill>
                <a:latin typeface="Titillium Web Light" panose="020B0604020202020204" charset="0"/>
              </a:rPr>
              <a:t>Abhinavram Ananth (2016BTECS00103)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7F3EA9-BDA5-40BC-B2A8-F781872C8541}"/>
              </a:ext>
            </a:extLst>
          </p:cNvPr>
          <p:cNvCxnSpPr/>
          <p:nvPr/>
        </p:nvCxnSpPr>
        <p:spPr>
          <a:xfrm>
            <a:off x="861237" y="3327991"/>
            <a:ext cx="4710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IMPLEMENTATION</a:t>
            </a:r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590703" y="1762649"/>
            <a:ext cx="7171063" cy="1129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Voting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0017C-2CC9-4538-AE6C-5D283FAE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401173"/>
            <a:ext cx="5856131" cy="23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COMPLETE WORK FLOW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620C7D9-91BB-4A87-8AAE-2635DF06D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6" y="1775524"/>
            <a:ext cx="6796724" cy="294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D240DB-F00F-43D9-AC22-7F9D6B278947}"/>
              </a:ext>
            </a:extLst>
          </p:cNvPr>
          <p:cNvSpPr/>
          <p:nvPr/>
        </p:nvSpPr>
        <p:spPr>
          <a:xfrm>
            <a:off x="718300" y="808074"/>
            <a:ext cx="578872" cy="409376"/>
          </a:xfrm>
          <a:prstGeom prst="rect">
            <a:avLst/>
          </a:prstGeom>
          <a:solidFill>
            <a:srgbClr val="0B8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3841;p14">
            <a:extLst>
              <a:ext uri="{FF2B5EF4-FFF2-40B4-BE49-F238E27FC236}">
                <a16:creationId xmlns:a16="http://schemas.microsoft.com/office/drawing/2014/main" id="{72298534-0EC3-4E8E-A187-3516CAE78F71}"/>
              </a:ext>
            </a:extLst>
          </p:cNvPr>
          <p:cNvSpPr txBox="1">
            <a:spLocks/>
          </p:cNvSpPr>
          <p:nvPr/>
        </p:nvSpPr>
        <p:spPr>
          <a:xfrm>
            <a:off x="718300" y="724180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N" dirty="0">
                <a:solidFill>
                  <a:srgbClr val="D3E9EE"/>
                </a:solidFill>
              </a:rPr>
              <a:t>APPLICATIONS</a:t>
            </a:r>
          </a:p>
        </p:txBody>
      </p:sp>
      <p:sp>
        <p:nvSpPr>
          <p:cNvPr id="13" name="Google Shape;3843;p14">
            <a:extLst>
              <a:ext uri="{FF2B5EF4-FFF2-40B4-BE49-F238E27FC236}">
                <a16:creationId xmlns:a16="http://schemas.microsoft.com/office/drawing/2014/main" id="{6F975212-BF72-49F0-A78F-49B106652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3867" y="1762649"/>
            <a:ext cx="5958953" cy="3234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90000"/>
              <a:buFont typeface="Wingdings" panose="05000000000000000000" pitchFamily="2" charset="2"/>
              <a:buChar char="v"/>
            </a:pPr>
            <a:r>
              <a:rPr lang="en-IN" sz="2000" i="0" dirty="0"/>
              <a:t>To organise the database of raw samples of music</a:t>
            </a:r>
          </a:p>
          <a:p>
            <a:pPr>
              <a:buSzPct val="90000"/>
              <a:buFont typeface="Wingdings" panose="05000000000000000000" pitchFamily="2" charset="2"/>
              <a:buChar char="v"/>
            </a:pPr>
            <a:r>
              <a:rPr lang="en-IN" sz="2000" i="0" dirty="0"/>
              <a:t>Music recommendation and discovery</a:t>
            </a:r>
          </a:p>
          <a:p>
            <a:pPr>
              <a:buSzPct val="90000"/>
              <a:buFont typeface="Wingdings" panose="05000000000000000000" pitchFamily="2" charset="2"/>
              <a:buChar char="v"/>
            </a:pPr>
            <a:r>
              <a:rPr lang="en-IN" sz="2000" i="0" dirty="0"/>
              <a:t>Music as Assistive technology (Specially-abled/ Educational use)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59406E-C0CF-4A9E-9D2E-455E276E6DAE}"/>
              </a:ext>
            </a:extLst>
          </p:cNvPr>
          <p:cNvGrpSpPr/>
          <p:nvPr/>
        </p:nvGrpSpPr>
        <p:grpSpPr>
          <a:xfrm>
            <a:off x="2230672" y="3565781"/>
            <a:ext cx="2447154" cy="1154420"/>
            <a:chOff x="2230672" y="3565781"/>
            <a:chExt cx="2447154" cy="1154420"/>
          </a:xfrm>
        </p:grpSpPr>
        <p:sp>
          <p:nvSpPr>
            <p:cNvPr id="17" name="Google Shape;4074;p39">
              <a:extLst>
                <a:ext uri="{FF2B5EF4-FFF2-40B4-BE49-F238E27FC236}">
                  <a16:creationId xmlns:a16="http://schemas.microsoft.com/office/drawing/2014/main" id="{77627DE5-038C-498F-BA08-81CFCCD95F0A}"/>
                </a:ext>
              </a:extLst>
            </p:cNvPr>
            <p:cNvSpPr/>
            <p:nvPr/>
          </p:nvSpPr>
          <p:spPr>
            <a:xfrm>
              <a:off x="3290245" y="3565781"/>
              <a:ext cx="290970" cy="334860"/>
            </a:xfrm>
            <a:custGeom>
              <a:avLst/>
              <a:gdLst/>
              <a:ahLst/>
              <a:cxnLst/>
              <a:rect l="l" t="t" r="r" b="b"/>
              <a:pathLst>
                <a:path w="13922" h="16022" extrusionOk="0">
                  <a:moveTo>
                    <a:pt x="13922" y="0"/>
                  </a:moveTo>
                  <a:lnTo>
                    <a:pt x="3249" y="3249"/>
                  </a:lnTo>
                  <a:lnTo>
                    <a:pt x="3249" y="12651"/>
                  </a:lnTo>
                  <a:lnTo>
                    <a:pt x="2907" y="12627"/>
                  </a:lnTo>
                  <a:lnTo>
                    <a:pt x="2565" y="12627"/>
                  </a:lnTo>
                  <a:lnTo>
                    <a:pt x="2198" y="12676"/>
                  </a:lnTo>
                  <a:lnTo>
                    <a:pt x="1832" y="12774"/>
                  </a:lnTo>
                  <a:lnTo>
                    <a:pt x="1612" y="12847"/>
                  </a:lnTo>
                  <a:lnTo>
                    <a:pt x="1393" y="12945"/>
                  </a:lnTo>
                  <a:lnTo>
                    <a:pt x="1197" y="13067"/>
                  </a:lnTo>
                  <a:lnTo>
                    <a:pt x="1002" y="13164"/>
                  </a:lnTo>
                  <a:lnTo>
                    <a:pt x="806" y="13311"/>
                  </a:lnTo>
                  <a:lnTo>
                    <a:pt x="660" y="13433"/>
                  </a:lnTo>
                  <a:lnTo>
                    <a:pt x="513" y="13580"/>
                  </a:lnTo>
                  <a:lnTo>
                    <a:pt x="391" y="13726"/>
                  </a:lnTo>
                  <a:lnTo>
                    <a:pt x="269" y="13897"/>
                  </a:lnTo>
                  <a:lnTo>
                    <a:pt x="171" y="14044"/>
                  </a:lnTo>
                  <a:lnTo>
                    <a:pt x="98" y="14215"/>
                  </a:lnTo>
                  <a:lnTo>
                    <a:pt x="49" y="14386"/>
                  </a:lnTo>
                  <a:lnTo>
                    <a:pt x="25" y="14532"/>
                  </a:lnTo>
                  <a:lnTo>
                    <a:pt x="0" y="14703"/>
                  </a:lnTo>
                  <a:lnTo>
                    <a:pt x="25" y="14874"/>
                  </a:lnTo>
                  <a:lnTo>
                    <a:pt x="49" y="15021"/>
                  </a:lnTo>
                  <a:lnTo>
                    <a:pt x="123" y="15191"/>
                  </a:lnTo>
                  <a:lnTo>
                    <a:pt x="196" y="15338"/>
                  </a:lnTo>
                  <a:lnTo>
                    <a:pt x="293" y="15460"/>
                  </a:lnTo>
                  <a:lnTo>
                    <a:pt x="416" y="15582"/>
                  </a:lnTo>
                  <a:lnTo>
                    <a:pt x="562" y="15680"/>
                  </a:lnTo>
                  <a:lnTo>
                    <a:pt x="709" y="15778"/>
                  </a:lnTo>
                  <a:lnTo>
                    <a:pt x="880" y="15851"/>
                  </a:lnTo>
                  <a:lnTo>
                    <a:pt x="1075" y="15924"/>
                  </a:lnTo>
                  <a:lnTo>
                    <a:pt x="1246" y="15973"/>
                  </a:lnTo>
                  <a:lnTo>
                    <a:pt x="1466" y="15997"/>
                  </a:lnTo>
                  <a:lnTo>
                    <a:pt x="1661" y="16022"/>
                  </a:lnTo>
                  <a:lnTo>
                    <a:pt x="1881" y="16022"/>
                  </a:lnTo>
                  <a:lnTo>
                    <a:pt x="2101" y="15997"/>
                  </a:lnTo>
                  <a:lnTo>
                    <a:pt x="2345" y="15973"/>
                  </a:lnTo>
                  <a:lnTo>
                    <a:pt x="2565" y="15924"/>
                  </a:lnTo>
                  <a:lnTo>
                    <a:pt x="2809" y="15875"/>
                  </a:lnTo>
                  <a:lnTo>
                    <a:pt x="3224" y="15704"/>
                  </a:lnTo>
                  <a:lnTo>
                    <a:pt x="3591" y="15509"/>
                  </a:lnTo>
                  <a:lnTo>
                    <a:pt x="3908" y="15289"/>
                  </a:lnTo>
                  <a:lnTo>
                    <a:pt x="4177" y="15021"/>
                  </a:lnTo>
                  <a:lnTo>
                    <a:pt x="4372" y="14752"/>
                  </a:lnTo>
                  <a:lnTo>
                    <a:pt x="4470" y="14605"/>
                  </a:lnTo>
                  <a:lnTo>
                    <a:pt x="4543" y="14459"/>
                  </a:lnTo>
                  <a:lnTo>
                    <a:pt x="4592" y="14312"/>
                  </a:lnTo>
                  <a:lnTo>
                    <a:pt x="4616" y="14166"/>
                  </a:lnTo>
                  <a:lnTo>
                    <a:pt x="4641" y="14019"/>
                  </a:lnTo>
                  <a:lnTo>
                    <a:pt x="4641" y="13873"/>
                  </a:lnTo>
                  <a:lnTo>
                    <a:pt x="4641" y="6204"/>
                  </a:lnTo>
                  <a:lnTo>
                    <a:pt x="12505" y="3737"/>
                  </a:lnTo>
                  <a:lnTo>
                    <a:pt x="12505" y="10136"/>
                  </a:lnTo>
                  <a:lnTo>
                    <a:pt x="12187" y="10111"/>
                  </a:lnTo>
                  <a:lnTo>
                    <a:pt x="11846" y="10111"/>
                  </a:lnTo>
                  <a:lnTo>
                    <a:pt x="11479" y="10160"/>
                  </a:lnTo>
                  <a:lnTo>
                    <a:pt x="11113" y="10258"/>
                  </a:lnTo>
                  <a:lnTo>
                    <a:pt x="10893" y="10331"/>
                  </a:lnTo>
                  <a:lnTo>
                    <a:pt x="10673" y="10429"/>
                  </a:lnTo>
                  <a:lnTo>
                    <a:pt x="10453" y="10551"/>
                  </a:lnTo>
                  <a:lnTo>
                    <a:pt x="10283" y="10649"/>
                  </a:lnTo>
                  <a:lnTo>
                    <a:pt x="10087" y="10795"/>
                  </a:lnTo>
                  <a:lnTo>
                    <a:pt x="9941" y="10917"/>
                  </a:lnTo>
                  <a:lnTo>
                    <a:pt x="9794" y="11064"/>
                  </a:lnTo>
                  <a:lnTo>
                    <a:pt x="9648" y="11211"/>
                  </a:lnTo>
                  <a:lnTo>
                    <a:pt x="9550" y="11381"/>
                  </a:lnTo>
                  <a:lnTo>
                    <a:pt x="9452" y="11528"/>
                  </a:lnTo>
                  <a:lnTo>
                    <a:pt x="9379" y="11699"/>
                  </a:lnTo>
                  <a:lnTo>
                    <a:pt x="9330" y="11870"/>
                  </a:lnTo>
                  <a:lnTo>
                    <a:pt x="9306" y="12016"/>
                  </a:lnTo>
                  <a:lnTo>
                    <a:pt x="9281" y="12187"/>
                  </a:lnTo>
                  <a:lnTo>
                    <a:pt x="9306" y="12358"/>
                  </a:lnTo>
                  <a:lnTo>
                    <a:pt x="9330" y="12505"/>
                  </a:lnTo>
                  <a:lnTo>
                    <a:pt x="9403" y="12676"/>
                  </a:lnTo>
                  <a:lnTo>
                    <a:pt x="9477" y="12822"/>
                  </a:lnTo>
                  <a:lnTo>
                    <a:pt x="9574" y="12945"/>
                  </a:lnTo>
                  <a:lnTo>
                    <a:pt x="9696" y="13067"/>
                  </a:lnTo>
                  <a:lnTo>
                    <a:pt x="9843" y="13164"/>
                  </a:lnTo>
                  <a:lnTo>
                    <a:pt x="9989" y="13262"/>
                  </a:lnTo>
                  <a:lnTo>
                    <a:pt x="10160" y="13335"/>
                  </a:lnTo>
                  <a:lnTo>
                    <a:pt x="10331" y="13409"/>
                  </a:lnTo>
                  <a:lnTo>
                    <a:pt x="10527" y="13457"/>
                  </a:lnTo>
                  <a:lnTo>
                    <a:pt x="10747" y="13482"/>
                  </a:lnTo>
                  <a:lnTo>
                    <a:pt x="10942" y="13506"/>
                  </a:lnTo>
                  <a:lnTo>
                    <a:pt x="11162" y="13506"/>
                  </a:lnTo>
                  <a:lnTo>
                    <a:pt x="11382" y="13482"/>
                  </a:lnTo>
                  <a:lnTo>
                    <a:pt x="11626" y="13457"/>
                  </a:lnTo>
                  <a:lnTo>
                    <a:pt x="11846" y="13409"/>
                  </a:lnTo>
                  <a:lnTo>
                    <a:pt x="12090" y="13360"/>
                  </a:lnTo>
                  <a:lnTo>
                    <a:pt x="12456" y="13213"/>
                  </a:lnTo>
                  <a:lnTo>
                    <a:pt x="12798" y="13042"/>
                  </a:lnTo>
                  <a:lnTo>
                    <a:pt x="13091" y="12822"/>
                  </a:lnTo>
                  <a:lnTo>
                    <a:pt x="13360" y="12603"/>
                  </a:lnTo>
                  <a:lnTo>
                    <a:pt x="13580" y="12358"/>
                  </a:lnTo>
                  <a:lnTo>
                    <a:pt x="13751" y="12090"/>
                  </a:lnTo>
                  <a:lnTo>
                    <a:pt x="13848" y="11821"/>
                  </a:lnTo>
                  <a:lnTo>
                    <a:pt x="13897" y="11675"/>
                  </a:lnTo>
                  <a:lnTo>
                    <a:pt x="13922" y="11552"/>
                  </a:lnTo>
                  <a:lnTo>
                    <a:pt x="1392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181;p39">
              <a:extLst>
                <a:ext uri="{FF2B5EF4-FFF2-40B4-BE49-F238E27FC236}">
                  <a16:creationId xmlns:a16="http://schemas.microsoft.com/office/drawing/2014/main" id="{F52AA351-7772-4EBF-9C59-B69D626BA0DD}"/>
                </a:ext>
              </a:extLst>
            </p:cNvPr>
            <p:cNvSpPr/>
            <p:nvPr/>
          </p:nvSpPr>
          <p:spPr>
            <a:xfrm>
              <a:off x="3284048" y="4400638"/>
              <a:ext cx="297167" cy="319561"/>
            </a:xfrm>
            <a:custGeom>
              <a:avLst/>
              <a:gdLst/>
              <a:ahLst/>
              <a:cxnLst/>
              <a:rect l="l" t="t" r="r" b="b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11308" y="10210"/>
                  </a:moveTo>
                  <a:lnTo>
                    <a:pt x="11406" y="10234"/>
                  </a:lnTo>
                  <a:lnTo>
                    <a:pt x="11479" y="10259"/>
                  </a:lnTo>
                  <a:lnTo>
                    <a:pt x="11577" y="10307"/>
                  </a:lnTo>
                  <a:lnTo>
                    <a:pt x="11650" y="10356"/>
                  </a:lnTo>
                  <a:lnTo>
                    <a:pt x="11699" y="10430"/>
                  </a:lnTo>
                  <a:lnTo>
                    <a:pt x="11748" y="10527"/>
                  </a:lnTo>
                  <a:lnTo>
                    <a:pt x="11772" y="10625"/>
                  </a:lnTo>
                  <a:lnTo>
                    <a:pt x="11797" y="10698"/>
                  </a:lnTo>
                  <a:lnTo>
                    <a:pt x="11772" y="10796"/>
                  </a:lnTo>
                  <a:lnTo>
                    <a:pt x="11748" y="10894"/>
                  </a:lnTo>
                  <a:lnTo>
                    <a:pt x="11699" y="10967"/>
                  </a:lnTo>
                  <a:lnTo>
                    <a:pt x="11650" y="11065"/>
                  </a:lnTo>
                  <a:lnTo>
                    <a:pt x="11235" y="11431"/>
                  </a:lnTo>
                  <a:lnTo>
                    <a:pt x="10795" y="11773"/>
                  </a:lnTo>
                  <a:lnTo>
                    <a:pt x="10307" y="12041"/>
                  </a:lnTo>
                  <a:lnTo>
                    <a:pt x="9819" y="12286"/>
                  </a:lnTo>
                  <a:lnTo>
                    <a:pt x="9281" y="12457"/>
                  </a:lnTo>
                  <a:lnTo>
                    <a:pt x="8768" y="12603"/>
                  </a:lnTo>
                  <a:lnTo>
                    <a:pt x="8207" y="12676"/>
                  </a:lnTo>
                  <a:lnTo>
                    <a:pt x="7645" y="12701"/>
                  </a:lnTo>
                  <a:lnTo>
                    <a:pt x="7083" y="12676"/>
                  </a:lnTo>
                  <a:lnTo>
                    <a:pt x="6521" y="12603"/>
                  </a:lnTo>
                  <a:lnTo>
                    <a:pt x="6009" y="12457"/>
                  </a:lnTo>
                  <a:lnTo>
                    <a:pt x="5471" y="12286"/>
                  </a:lnTo>
                  <a:lnTo>
                    <a:pt x="4983" y="12041"/>
                  </a:lnTo>
                  <a:lnTo>
                    <a:pt x="4494" y="11773"/>
                  </a:lnTo>
                  <a:lnTo>
                    <a:pt x="4055" y="11431"/>
                  </a:lnTo>
                  <a:lnTo>
                    <a:pt x="3640" y="11065"/>
                  </a:lnTo>
                  <a:lnTo>
                    <a:pt x="3591" y="10967"/>
                  </a:lnTo>
                  <a:lnTo>
                    <a:pt x="3542" y="10894"/>
                  </a:lnTo>
                  <a:lnTo>
                    <a:pt x="3517" y="10796"/>
                  </a:lnTo>
                  <a:lnTo>
                    <a:pt x="3493" y="10698"/>
                  </a:lnTo>
                  <a:lnTo>
                    <a:pt x="3517" y="10625"/>
                  </a:lnTo>
                  <a:lnTo>
                    <a:pt x="3542" y="10527"/>
                  </a:lnTo>
                  <a:lnTo>
                    <a:pt x="3591" y="10430"/>
                  </a:lnTo>
                  <a:lnTo>
                    <a:pt x="3640" y="10356"/>
                  </a:lnTo>
                  <a:lnTo>
                    <a:pt x="3713" y="10307"/>
                  </a:lnTo>
                  <a:lnTo>
                    <a:pt x="3811" y="10259"/>
                  </a:lnTo>
                  <a:lnTo>
                    <a:pt x="3884" y="10234"/>
                  </a:lnTo>
                  <a:lnTo>
                    <a:pt x="3981" y="10210"/>
                  </a:lnTo>
                  <a:lnTo>
                    <a:pt x="4079" y="10234"/>
                  </a:lnTo>
                  <a:lnTo>
                    <a:pt x="4177" y="10259"/>
                  </a:lnTo>
                  <a:lnTo>
                    <a:pt x="4250" y="10307"/>
                  </a:lnTo>
                  <a:lnTo>
                    <a:pt x="4323" y="10356"/>
                  </a:lnTo>
                  <a:lnTo>
                    <a:pt x="4690" y="10674"/>
                  </a:lnTo>
                  <a:lnTo>
                    <a:pt x="5056" y="10942"/>
                  </a:lnTo>
                  <a:lnTo>
                    <a:pt x="5447" y="11187"/>
                  </a:lnTo>
                  <a:lnTo>
                    <a:pt x="5862" y="11382"/>
                  </a:lnTo>
                  <a:lnTo>
                    <a:pt x="6277" y="11529"/>
                  </a:lnTo>
                  <a:lnTo>
                    <a:pt x="6717" y="11651"/>
                  </a:lnTo>
                  <a:lnTo>
                    <a:pt x="7181" y="11700"/>
                  </a:lnTo>
                  <a:lnTo>
                    <a:pt x="7645" y="11724"/>
                  </a:lnTo>
                  <a:lnTo>
                    <a:pt x="8109" y="11700"/>
                  </a:lnTo>
                  <a:lnTo>
                    <a:pt x="8573" y="11651"/>
                  </a:lnTo>
                  <a:lnTo>
                    <a:pt x="9013" y="11529"/>
                  </a:lnTo>
                  <a:lnTo>
                    <a:pt x="9428" y="11382"/>
                  </a:lnTo>
                  <a:lnTo>
                    <a:pt x="9843" y="11187"/>
                  </a:lnTo>
                  <a:lnTo>
                    <a:pt x="10234" y="10942"/>
                  </a:lnTo>
                  <a:lnTo>
                    <a:pt x="10600" y="10674"/>
                  </a:lnTo>
                  <a:lnTo>
                    <a:pt x="10966" y="10356"/>
                  </a:lnTo>
                  <a:lnTo>
                    <a:pt x="11040" y="10307"/>
                  </a:lnTo>
                  <a:lnTo>
                    <a:pt x="11113" y="10259"/>
                  </a:lnTo>
                  <a:lnTo>
                    <a:pt x="11211" y="10234"/>
                  </a:lnTo>
                  <a:lnTo>
                    <a:pt x="11308" y="10210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0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0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182;p39">
              <a:extLst>
                <a:ext uri="{FF2B5EF4-FFF2-40B4-BE49-F238E27FC236}">
                  <a16:creationId xmlns:a16="http://schemas.microsoft.com/office/drawing/2014/main" id="{9128CB32-C152-4CF6-8B7A-3FD444967AAF}"/>
                </a:ext>
              </a:extLst>
            </p:cNvPr>
            <p:cNvSpPr/>
            <p:nvPr/>
          </p:nvSpPr>
          <p:spPr>
            <a:xfrm>
              <a:off x="2230672" y="4400639"/>
              <a:ext cx="319561" cy="319561"/>
            </a:xfrm>
            <a:custGeom>
              <a:avLst/>
              <a:gdLst/>
              <a:ahLst/>
              <a:cxnLst/>
              <a:rect l="l" t="t" r="r" b="b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7645" y="10063"/>
                  </a:moveTo>
                  <a:lnTo>
                    <a:pt x="8207" y="10112"/>
                  </a:lnTo>
                  <a:lnTo>
                    <a:pt x="8768" y="10185"/>
                  </a:lnTo>
                  <a:lnTo>
                    <a:pt x="9281" y="10307"/>
                  </a:lnTo>
                  <a:lnTo>
                    <a:pt x="9819" y="10503"/>
                  </a:lnTo>
                  <a:lnTo>
                    <a:pt x="10307" y="10747"/>
                  </a:lnTo>
                  <a:lnTo>
                    <a:pt x="10796" y="11016"/>
                  </a:lnTo>
                  <a:lnTo>
                    <a:pt x="11235" y="11358"/>
                  </a:lnTo>
                  <a:lnTo>
                    <a:pt x="11650" y="11724"/>
                  </a:lnTo>
                  <a:lnTo>
                    <a:pt x="11699" y="11797"/>
                  </a:lnTo>
                  <a:lnTo>
                    <a:pt x="11748" y="11895"/>
                  </a:lnTo>
                  <a:lnTo>
                    <a:pt x="11772" y="11993"/>
                  </a:lnTo>
                  <a:lnTo>
                    <a:pt x="11797" y="12066"/>
                  </a:lnTo>
                  <a:lnTo>
                    <a:pt x="11772" y="12164"/>
                  </a:lnTo>
                  <a:lnTo>
                    <a:pt x="11748" y="12261"/>
                  </a:lnTo>
                  <a:lnTo>
                    <a:pt x="11699" y="12335"/>
                  </a:lnTo>
                  <a:lnTo>
                    <a:pt x="11650" y="12432"/>
                  </a:lnTo>
                  <a:lnTo>
                    <a:pt x="11577" y="12481"/>
                  </a:lnTo>
                  <a:lnTo>
                    <a:pt x="11479" y="12530"/>
                  </a:lnTo>
                  <a:lnTo>
                    <a:pt x="11406" y="12554"/>
                  </a:lnTo>
                  <a:lnTo>
                    <a:pt x="11211" y="12554"/>
                  </a:lnTo>
                  <a:lnTo>
                    <a:pt x="11113" y="12530"/>
                  </a:lnTo>
                  <a:lnTo>
                    <a:pt x="11040" y="12481"/>
                  </a:lnTo>
                  <a:lnTo>
                    <a:pt x="10966" y="12432"/>
                  </a:lnTo>
                  <a:lnTo>
                    <a:pt x="10600" y="12115"/>
                  </a:lnTo>
                  <a:lnTo>
                    <a:pt x="10234" y="11846"/>
                  </a:lnTo>
                  <a:lnTo>
                    <a:pt x="9843" y="11602"/>
                  </a:lnTo>
                  <a:lnTo>
                    <a:pt x="9428" y="11406"/>
                  </a:lnTo>
                  <a:lnTo>
                    <a:pt x="9013" y="11260"/>
                  </a:lnTo>
                  <a:lnTo>
                    <a:pt x="8573" y="11138"/>
                  </a:lnTo>
                  <a:lnTo>
                    <a:pt x="8109" y="11065"/>
                  </a:lnTo>
                  <a:lnTo>
                    <a:pt x="7645" y="11040"/>
                  </a:lnTo>
                  <a:lnTo>
                    <a:pt x="7181" y="11065"/>
                  </a:lnTo>
                  <a:lnTo>
                    <a:pt x="6717" y="11138"/>
                  </a:lnTo>
                  <a:lnTo>
                    <a:pt x="6277" y="11260"/>
                  </a:lnTo>
                  <a:lnTo>
                    <a:pt x="5862" y="11406"/>
                  </a:lnTo>
                  <a:lnTo>
                    <a:pt x="5447" y="11602"/>
                  </a:lnTo>
                  <a:lnTo>
                    <a:pt x="5056" y="11846"/>
                  </a:lnTo>
                  <a:lnTo>
                    <a:pt x="4690" y="12115"/>
                  </a:lnTo>
                  <a:lnTo>
                    <a:pt x="4323" y="12432"/>
                  </a:lnTo>
                  <a:lnTo>
                    <a:pt x="4250" y="12481"/>
                  </a:lnTo>
                  <a:lnTo>
                    <a:pt x="4177" y="12530"/>
                  </a:lnTo>
                  <a:lnTo>
                    <a:pt x="4079" y="12554"/>
                  </a:lnTo>
                  <a:lnTo>
                    <a:pt x="3884" y="12554"/>
                  </a:lnTo>
                  <a:lnTo>
                    <a:pt x="3811" y="12530"/>
                  </a:lnTo>
                  <a:lnTo>
                    <a:pt x="3713" y="12481"/>
                  </a:lnTo>
                  <a:lnTo>
                    <a:pt x="3640" y="12432"/>
                  </a:lnTo>
                  <a:lnTo>
                    <a:pt x="3591" y="12335"/>
                  </a:lnTo>
                  <a:lnTo>
                    <a:pt x="3542" y="12261"/>
                  </a:lnTo>
                  <a:lnTo>
                    <a:pt x="3517" y="12164"/>
                  </a:lnTo>
                  <a:lnTo>
                    <a:pt x="3493" y="12066"/>
                  </a:lnTo>
                  <a:lnTo>
                    <a:pt x="3517" y="11993"/>
                  </a:lnTo>
                  <a:lnTo>
                    <a:pt x="3542" y="11895"/>
                  </a:lnTo>
                  <a:lnTo>
                    <a:pt x="3591" y="11797"/>
                  </a:lnTo>
                  <a:lnTo>
                    <a:pt x="3640" y="11724"/>
                  </a:lnTo>
                  <a:lnTo>
                    <a:pt x="4055" y="11358"/>
                  </a:lnTo>
                  <a:lnTo>
                    <a:pt x="4494" y="11016"/>
                  </a:lnTo>
                  <a:lnTo>
                    <a:pt x="4983" y="10747"/>
                  </a:lnTo>
                  <a:lnTo>
                    <a:pt x="5471" y="10503"/>
                  </a:lnTo>
                  <a:lnTo>
                    <a:pt x="6009" y="10307"/>
                  </a:lnTo>
                  <a:lnTo>
                    <a:pt x="6521" y="10185"/>
                  </a:lnTo>
                  <a:lnTo>
                    <a:pt x="7083" y="10112"/>
                  </a:lnTo>
                  <a:lnTo>
                    <a:pt x="7645" y="10063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1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1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183;p39">
              <a:extLst>
                <a:ext uri="{FF2B5EF4-FFF2-40B4-BE49-F238E27FC236}">
                  <a16:creationId xmlns:a16="http://schemas.microsoft.com/office/drawing/2014/main" id="{6D414B4F-343B-49E7-A40E-8D111F780264}"/>
                </a:ext>
              </a:extLst>
            </p:cNvPr>
            <p:cNvSpPr/>
            <p:nvPr/>
          </p:nvSpPr>
          <p:spPr>
            <a:xfrm>
              <a:off x="4358265" y="4400640"/>
              <a:ext cx="319561" cy="319561"/>
            </a:xfrm>
            <a:custGeom>
              <a:avLst/>
              <a:gdLst/>
              <a:ahLst/>
              <a:cxnLst/>
              <a:rect l="l" t="t" r="r" b="b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2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2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11699" y="10503"/>
                  </a:moveTo>
                  <a:lnTo>
                    <a:pt x="11797" y="10527"/>
                  </a:lnTo>
                  <a:lnTo>
                    <a:pt x="11895" y="10576"/>
                  </a:lnTo>
                  <a:lnTo>
                    <a:pt x="11968" y="10625"/>
                  </a:lnTo>
                  <a:lnTo>
                    <a:pt x="12041" y="10674"/>
                  </a:lnTo>
                  <a:lnTo>
                    <a:pt x="12090" y="10771"/>
                  </a:lnTo>
                  <a:lnTo>
                    <a:pt x="12114" y="10845"/>
                  </a:lnTo>
                  <a:lnTo>
                    <a:pt x="12139" y="10942"/>
                  </a:lnTo>
                  <a:lnTo>
                    <a:pt x="12139" y="11040"/>
                  </a:lnTo>
                  <a:lnTo>
                    <a:pt x="12114" y="11138"/>
                  </a:lnTo>
                  <a:lnTo>
                    <a:pt x="12090" y="11236"/>
                  </a:lnTo>
                  <a:lnTo>
                    <a:pt x="12041" y="11309"/>
                  </a:lnTo>
                  <a:lnTo>
                    <a:pt x="11968" y="11382"/>
                  </a:lnTo>
                  <a:lnTo>
                    <a:pt x="11895" y="11431"/>
                  </a:lnTo>
                  <a:lnTo>
                    <a:pt x="11797" y="11455"/>
                  </a:lnTo>
                  <a:lnTo>
                    <a:pt x="7792" y="12701"/>
                  </a:lnTo>
                  <a:lnTo>
                    <a:pt x="7645" y="12725"/>
                  </a:lnTo>
                  <a:lnTo>
                    <a:pt x="7498" y="12701"/>
                  </a:lnTo>
                  <a:lnTo>
                    <a:pt x="7352" y="12628"/>
                  </a:lnTo>
                  <a:lnTo>
                    <a:pt x="7254" y="12530"/>
                  </a:lnTo>
                  <a:lnTo>
                    <a:pt x="7181" y="12383"/>
                  </a:lnTo>
                  <a:lnTo>
                    <a:pt x="7157" y="12286"/>
                  </a:lnTo>
                  <a:lnTo>
                    <a:pt x="7157" y="12188"/>
                  </a:lnTo>
                  <a:lnTo>
                    <a:pt x="7181" y="12090"/>
                  </a:lnTo>
                  <a:lnTo>
                    <a:pt x="7205" y="12017"/>
                  </a:lnTo>
                  <a:lnTo>
                    <a:pt x="7254" y="11919"/>
                  </a:lnTo>
                  <a:lnTo>
                    <a:pt x="7327" y="11871"/>
                  </a:lnTo>
                  <a:lnTo>
                    <a:pt x="7401" y="11797"/>
                  </a:lnTo>
                  <a:lnTo>
                    <a:pt x="7498" y="11773"/>
                  </a:lnTo>
                  <a:lnTo>
                    <a:pt x="11504" y="10527"/>
                  </a:lnTo>
                  <a:lnTo>
                    <a:pt x="11602" y="10503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7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7" y="14533"/>
                  </a:lnTo>
                  <a:lnTo>
                    <a:pt x="11284" y="14362"/>
                  </a:lnTo>
                  <a:lnTo>
                    <a:pt x="11602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1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1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2" y="1100"/>
                  </a:lnTo>
                  <a:lnTo>
                    <a:pt x="11284" y="929"/>
                  </a:lnTo>
                  <a:lnTo>
                    <a:pt x="10967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7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97D2BBF-E934-477D-BD7C-5DCE6F111CAF}"/>
                </a:ext>
              </a:extLst>
            </p:cNvPr>
            <p:cNvCxnSpPr/>
            <p:nvPr/>
          </p:nvCxnSpPr>
          <p:spPr>
            <a:xfrm flipH="1">
              <a:off x="2550233" y="3987209"/>
              <a:ext cx="607637" cy="413429"/>
            </a:xfrm>
            <a:prstGeom prst="straightConnector1">
              <a:avLst/>
            </a:prstGeom>
            <a:ln>
              <a:solidFill>
                <a:srgbClr val="003B5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D291871-42C5-4FDF-9C4D-5AFD53C9F0FD}"/>
                </a:ext>
              </a:extLst>
            </p:cNvPr>
            <p:cNvCxnSpPr/>
            <p:nvPr/>
          </p:nvCxnSpPr>
          <p:spPr>
            <a:xfrm>
              <a:off x="3432631" y="3987209"/>
              <a:ext cx="0" cy="329610"/>
            </a:xfrm>
            <a:prstGeom prst="straightConnector1">
              <a:avLst/>
            </a:prstGeom>
            <a:ln>
              <a:solidFill>
                <a:srgbClr val="003B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5687FB-7B6D-4570-ACA5-6E1D5739172B}"/>
                </a:ext>
              </a:extLst>
            </p:cNvPr>
            <p:cNvCxnSpPr>
              <a:cxnSpLocks/>
            </p:cNvCxnSpPr>
            <p:nvPr/>
          </p:nvCxnSpPr>
          <p:spPr>
            <a:xfrm>
              <a:off x="3707393" y="3987209"/>
              <a:ext cx="607637" cy="413429"/>
            </a:xfrm>
            <a:prstGeom prst="straightConnector1">
              <a:avLst/>
            </a:prstGeom>
            <a:ln>
              <a:solidFill>
                <a:srgbClr val="003B5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61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39" name="Google Shape;4039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</a:rPr>
              <a:t>Any questions?</a:t>
            </a:r>
            <a:endParaRPr sz="3600" dirty="0">
              <a:solidFill>
                <a:srgbClr val="D3EBD5"/>
              </a:solidFill>
            </a:endParaRP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CONTENTS</a:t>
            </a:r>
            <a:endParaRPr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82098" y="1762650"/>
            <a:ext cx="56825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sz="2000" dirty="0"/>
              <a:t>Introduction</a:t>
            </a:r>
          </a:p>
          <a:p>
            <a:pPr marL="514350" indent="-5143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sz="2000" dirty="0"/>
              <a:t>Literature Survey</a:t>
            </a:r>
          </a:p>
          <a:p>
            <a:pPr marL="514350" indent="-5143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sz="2000" dirty="0"/>
              <a:t>Objectives</a:t>
            </a:r>
          </a:p>
          <a:p>
            <a:pPr marL="514350" indent="-5143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sz="2000" dirty="0"/>
              <a:t>Implementation</a:t>
            </a:r>
          </a:p>
          <a:p>
            <a:pPr marL="514350" indent="-5143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sz="2000" dirty="0"/>
              <a:t>Technologies and Resources</a:t>
            </a:r>
          </a:p>
          <a:p>
            <a:pPr marL="514350" indent="-5143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sz="2000" dirty="0"/>
              <a:t>Applications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INTRODUCTION</a:t>
            </a:r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590704" y="1762649"/>
            <a:ext cx="7254432" cy="279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Music– An important form of data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Music– {Album, Artist, Year, </a:t>
            </a:r>
            <a:r>
              <a:rPr lang="en-IN" sz="2000" b="1" dirty="0"/>
              <a:t>Genre, </a:t>
            </a:r>
            <a:r>
              <a:rPr lang="en-IN" sz="2000" dirty="0"/>
              <a:t>Song length}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Genre plays an important role in Music Information Retrieval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Genre– Depends on the metadata provided by the artist.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Why depend on metadata? 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5" name="Google Shape;4074;p39">
            <a:extLst>
              <a:ext uri="{FF2B5EF4-FFF2-40B4-BE49-F238E27FC236}">
                <a16:creationId xmlns:a16="http://schemas.microsoft.com/office/drawing/2014/main" id="{206B1546-3EE1-468E-84A4-3DE2A6814C33}"/>
              </a:ext>
            </a:extLst>
          </p:cNvPr>
          <p:cNvSpPr/>
          <p:nvPr/>
        </p:nvSpPr>
        <p:spPr>
          <a:xfrm>
            <a:off x="5225161" y="4117755"/>
            <a:ext cx="548700" cy="602446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4170;p39">
            <a:extLst>
              <a:ext uri="{FF2B5EF4-FFF2-40B4-BE49-F238E27FC236}">
                <a16:creationId xmlns:a16="http://schemas.microsoft.com/office/drawing/2014/main" id="{352EEE75-025E-4FA6-8709-DF719BB378CF}"/>
              </a:ext>
            </a:extLst>
          </p:cNvPr>
          <p:cNvGrpSpPr/>
          <p:nvPr/>
        </p:nvGrpSpPr>
        <p:grpSpPr>
          <a:xfrm>
            <a:off x="6235331" y="4085325"/>
            <a:ext cx="638013" cy="582081"/>
            <a:chOff x="6625350" y="1613750"/>
            <a:chExt cx="480525" cy="438400"/>
          </a:xfrm>
        </p:grpSpPr>
        <p:sp>
          <p:nvSpPr>
            <p:cNvPr id="7" name="Google Shape;4171;p39">
              <a:extLst>
                <a:ext uri="{FF2B5EF4-FFF2-40B4-BE49-F238E27FC236}">
                  <a16:creationId xmlns:a16="http://schemas.microsoft.com/office/drawing/2014/main" id="{4ABC83A1-1826-4BFE-A279-997EDFB4C115}"/>
                </a:ext>
              </a:extLst>
            </p:cNvPr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172;p39">
              <a:extLst>
                <a:ext uri="{FF2B5EF4-FFF2-40B4-BE49-F238E27FC236}">
                  <a16:creationId xmlns:a16="http://schemas.microsoft.com/office/drawing/2014/main" id="{61E6CA1D-2AFE-4A5D-8F94-024458C18DEE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173;p39">
              <a:extLst>
                <a:ext uri="{FF2B5EF4-FFF2-40B4-BE49-F238E27FC236}">
                  <a16:creationId xmlns:a16="http://schemas.microsoft.com/office/drawing/2014/main" id="{1B9CB6E2-CCA0-4E9D-B428-78A1C0344061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174;p39">
              <a:extLst>
                <a:ext uri="{FF2B5EF4-FFF2-40B4-BE49-F238E27FC236}">
                  <a16:creationId xmlns:a16="http://schemas.microsoft.com/office/drawing/2014/main" id="{E7E3F05F-B16E-458F-9838-CC12C34871F9}"/>
                </a:ext>
              </a:extLst>
            </p:cNvPr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175;p39">
              <a:extLst>
                <a:ext uri="{FF2B5EF4-FFF2-40B4-BE49-F238E27FC236}">
                  <a16:creationId xmlns:a16="http://schemas.microsoft.com/office/drawing/2014/main" id="{295869FC-2A9F-4C24-A823-FE550E177630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8629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LITERATURE SURVEY	</a:t>
            </a:r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50198" y="1762649"/>
            <a:ext cx="6479942" cy="2447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sz="2000" dirty="0"/>
              <a:t>Genre Classification for Musical Documents Based on Extracted Melodic Patterns and Clustering</a:t>
            </a:r>
          </a:p>
          <a:p>
            <a:pPr marL="749808" lvl="1" indent="-457200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/>
              <a:t>Accuracy: 70.6%</a:t>
            </a:r>
          </a:p>
          <a:p>
            <a:pPr marL="749808" lvl="1" indent="-457200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/>
              <a:t>Technologies: ANN/KNN</a:t>
            </a:r>
          </a:p>
          <a:p>
            <a:pPr indent="-45720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IN" sz="2000" dirty="0"/>
              <a:t>Deep Music Genre</a:t>
            </a:r>
          </a:p>
          <a:p>
            <a:pPr marL="749808" lvl="1" indent="-457200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/>
              <a:t>Accuracy: 58.9%</a:t>
            </a:r>
          </a:p>
          <a:p>
            <a:pPr marL="749808" lvl="1" indent="-457200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2000" dirty="0"/>
              <a:t>Technologies: RNN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5" name="Google Shape;4110;p39">
            <a:extLst>
              <a:ext uri="{FF2B5EF4-FFF2-40B4-BE49-F238E27FC236}">
                <a16:creationId xmlns:a16="http://schemas.microsoft.com/office/drawing/2014/main" id="{307496F0-7447-4223-8329-196090E0155D}"/>
              </a:ext>
            </a:extLst>
          </p:cNvPr>
          <p:cNvGrpSpPr/>
          <p:nvPr/>
        </p:nvGrpSpPr>
        <p:grpSpPr>
          <a:xfrm>
            <a:off x="6471797" y="4072074"/>
            <a:ext cx="548700" cy="664101"/>
            <a:chOff x="584925" y="922575"/>
            <a:chExt cx="415200" cy="502525"/>
          </a:xfrm>
        </p:grpSpPr>
        <p:sp>
          <p:nvSpPr>
            <p:cNvPr id="6" name="Google Shape;4111;p39">
              <a:extLst>
                <a:ext uri="{FF2B5EF4-FFF2-40B4-BE49-F238E27FC236}">
                  <a16:creationId xmlns:a16="http://schemas.microsoft.com/office/drawing/2014/main" id="{0C931BAC-B06A-4BF2-A1BD-213D9E517765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12;p39">
              <a:extLst>
                <a:ext uri="{FF2B5EF4-FFF2-40B4-BE49-F238E27FC236}">
                  <a16:creationId xmlns:a16="http://schemas.microsoft.com/office/drawing/2014/main" id="{FFFD638B-E287-49E1-B04C-AA51D5424244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13;p39">
              <a:extLst>
                <a:ext uri="{FF2B5EF4-FFF2-40B4-BE49-F238E27FC236}">
                  <a16:creationId xmlns:a16="http://schemas.microsoft.com/office/drawing/2014/main" id="{2FBA965F-43C5-4CBF-B48C-7291B04F4E9C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656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LITERATURE SURVEY</a:t>
            </a:r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590703" y="1762649"/>
            <a:ext cx="7171063" cy="3234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Neural network ideas are now being applied to music classification.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GTZAN, MSD, MusiXmatch, MagnaTagATune  and Last.fm tag datasets were used in many papers.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Recognition using ML through Gaussian mixture model (GMM), support vector machine(SVM), online dictionary learning (ODL), RNN(Recurrent Neural Network).  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Many of the research papers had accuracies around 60-70%.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720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D240DB-F00F-43D9-AC22-7F9D6B278947}"/>
              </a:ext>
            </a:extLst>
          </p:cNvPr>
          <p:cNvSpPr/>
          <p:nvPr/>
        </p:nvSpPr>
        <p:spPr>
          <a:xfrm>
            <a:off x="718300" y="808074"/>
            <a:ext cx="578872" cy="409376"/>
          </a:xfrm>
          <a:prstGeom prst="rect">
            <a:avLst/>
          </a:prstGeom>
          <a:solidFill>
            <a:srgbClr val="0B8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2" name="Google Shape;3841;p14">
            <a:extLst>
              <a:ext uri="{FF2B5EF4-FFF2-40B4-BE49-F238E27FC236}">
                <a16:creationId xmlns:a16="http://schemas.microsoft.com/office/drawing/2014/main" id="{72298534-0EC3-4E8E-A187-3516CAE78F71}"/>
              </a:ext>
            </a:extLst>
          </p:cNvPr>
          <p:cNvSpPr txBox="1">
            <a:spLocks/>
          </p:cNvSpPr>
          <p:nvPr/>
        </p:nvSpPr>
        <p:spPr>
          <a:xfrm>
            <a:off x="718300" y="724180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N" dirty="0">
                <a:solidFill>
                  <a:srgbClr val="D3E9EE"/>
                </a:solidFill>
              </a:rPr>
              <a:t>OBJECTIVES</a:t>
            </a:r>
          </a:p>
        </p:txBody>
      </p:sp>
      <p:sp>
        <p:nvSpPr>
          <p:cNvPr id="13" name="Google Shape;3843;p14">
            <a:extLst>
              <a:ext uri="{FF2B5EF4-FFF2-40B4-BE49-F238E27FC236}">
                <a16:creationId xmlns:a16="http://schemas.microsoft.com/office/drawing/2014/main" id="{6F975212-BF72-49F0-A78F-49B106652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7030" y="1762649"/>
            <a:ext cx="5703771" cy="3234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90000"/>
              <a:buFont typeface="Wingdings" panose="05000000000000000000" pitchFamily="2" charset="2"/>
              <a:buChar char="v"/>
            </a:pPr>
            <a:r>
              <a:rPr lang="en-IN" sz="2000" i="0" dirty="0"/>
              <a:t>To achieve higher accuracy using Deep Learning through CNN</a:t>
            </a:r>
          </a:p>
          <a:p>
            <a:pPr>
              <a:buSzPct val="90000"/>
              <a:buFont typeface="Wingdings" panose="05000000000000000000" pitchFamily="2" charset="2"/>
              <a:buChar char="v"/>
            </a:pPr>
            <a:r>
              <a:rPr lang="en-IN" sz="2000" i="0" dirty="0">
                <a:solidFill>
                  <a:schemeClr val="bg2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CNN?</a:t>
            </a:r>
            <a:endParaRPr lang="en-IN" sz="2000" i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>
              <a:buSzPct val="90000"/>
              <a:buFont typeface="Wingdings" panose="05000000000000000000" pitchFamily="2" charset="2"/>
              <a:buChar char="v"/>
            </a:pPr>
            <a:r>
              <a:rPr lang="en-IN" sz="1800" i="0" dirty="0"/>
              <a:t>Increases accuracy</a:t>
            </a:r>
          </a:p>
          <a:p>
            <a:pPr lvl="1">
              <a:buSzPct val="90000"/>
              <a:buFont typeface="Wingdings" panose="05000000000000000000" pitchFamily="2" charset="2"/>
              <a:buChar char="v"/>
            </a:pPr>
            <a:r>
              <a:rPr lang="en-IN" sz="1800" i="0" dirty="0"/>
              <a:t>Reduces time to classify</a:t>
            </a:r>
          </a:p>
          <a:p>
            <a:pPr lvl="1">
              <a:buSzPct val="90000"/>
              <a:buFont typeface="Wingdings" panose="05000000000000000000" pitchFamily="2" charset="2"/>
              <a:buChar char="v"/>
            </a:pPr>
            <a:endParaRPr lang="en-IN" sz="1800" i="0" dirty="0"/>
          </a:p>
          <a:p>
            <a:pPr>
              <a:buSzPct val="90000"/>
              <a:buFont typeface="Wingdings" panose="05000000000000000000" pitchFamily="2" charset="2"/>
              <a:buChar char="v"/>
            </a:pPr>
            <a:r>
              <a:rPr lang="en-IN" sz="2000" i="0" dirty="0"/>
              <a:t>To build a Web-based application</a:t>
            </a:r>
          </a:p>
        </p:txBody>
      </p:sp>
      <p:grpSp>
        <p:nvGrpSpPr>
          <p:cNvPr id="14" name="Google Shape;4249;p39">
            <a:extLst>
              <a:ext uri="{FF2B5EF4-FFF2-40B4-BE49-F238E27FC236}">
                <a16:creationId xmlns:a16="http://schemas.microsoft.com/office/drawing/2014/main" id="{8D70AA1B-6C1C-4F85-9714-A8DDFCFC515F}"/>
              </a:ext>
            </a:extLst>
          </p:cNvPr>
          <p:cNvGrpSpPr/>
          <p:nvPr/>
        </p:nvGrpSpPr>
        <p:grpSpPr>
          <a:xfrm>
            <a:off x="4572000" y="2505599"/>
            <a:ext cx="1444888" cy="1059386"/>
            <a:chOff x="4610450" y="3703750"/>
            <a:chExt cx="453050" cy="332175"/>
          </a:xfrm>
        </p:grpSpPr>
        <p:sp>
          <p:nvSpPr>
            <p:cNvPr id="15" name="Google Shape;4250;p39">
              <a:extLst>
                <a:ext uri="{FF2B5EF4-FFF2-40B4-BE49-F238E27FC236}">
                  <a16:creationId xmlns:a16="http://schemas.microsoft.com/office/drawing/2014/main" id="{89ED4B6F-4C79-4EB8-B240-2C1FF59E9AE1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251;p39">
              <a:extLst>
                <a:ext uri="{FF2B5EF4-FFF2-40B4-BE49-F238E27FC236}">
                  <a16:creationId xmlns:a16="http://schemas.microsoft.com/office/drawing/2014/main" id="{6262501F-580F-47F8-9A02-EB8B88EC9C39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4206;p39">
            <a:extLst>
              <a:ext uri="{FF2B5EF4-FFF2-40B4-BE49-F238E27FC236}">
                <a16:creationId xmlns:a16="http://schemas.microsoft.com/office/drawing/2014/main" id="{4804F966-8671-4F07-A7D0-CF6E9A72F695}"/>
              </a:ext>
            </a:extLst>
          </p:cNvPr>
          <p:cNvSpPr/>
          <p:nvPr/>
        </p:nvSpPr>
        <p:spPr>
          <a:xfrm>
            <a:off x="3010603" y="4290393"/>
            <a:ext cx="451990" cy="58015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4207;p39">
            <a:extLst>
              <a:ext uri="{FF2B5EF4-FFF2-40B4-BE49-F238E27FC236}">
                <a16:creationId xmlns:a16="http://schemas.microsoft.com/office/drawing/2014/main" id="{2762C3D3-414A-4390-96EF-213B3089E621}"/>
              </a:ext>
            </a:extLst>
          </p:cNvPr>
          <p:cNvSpPr/>
          <p:nvPr/>
        </p:nvSpPr>
        <p:spPr>
          <a:xfrm>
            <a:off x="1642834" y="4290392"/>
            <a:ext cx="334860" cy="580151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" name="Google Shape;4208;p39">
            <a:extLst>
              <a:ext uri="{FF2B5EF4-FFF2-40B4-BE49-F238E27FC236}">
                <a16:creationId xmlns:a16="http://schemas.microsoft.com/office/drawing/2014/main" id="{CA8E53ED-E91B-4491-8EA5-BDE7AA2DFDA6}"/>
              </a:ext>
            </a:extLst>
          </p:cNvPr>
          <p:cNvGrpSpPr/>
          <p:nvPr/>
        </p:nvGrpSpPr>
        <p:grpSpPr>
          <a:xfrm>
            <a:off x="4479787" y="4351740"/>
            <a:ext cx="538706" cy="518803"/>
            <a:chOff x="2583325" y="2972875"/>
            <a:chExt cx="462850" cy="445750"/>
          </a:xfrm>
        </p:grpSpPr>
        <p:sp>
          <p:nvSpPr>
            <p:cNvPr id="21" name="Google Shape;4209;p39">
              <a:extLst>
                <a:ext uri="{FF2B5EF4-FFF2-40B4-BE49-F238E27FC236}">
                  <a16:creationId xmlns:a16="http://schemas.microsoft.com/office/drawing/2014/main" id="{45BF272D-1CAC-4781-B5EF-AB7F355AF64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210;p39">
              <a:extLst>
                <a:ext uri="{FF2B5EF4-FFF2-40B4-BE49-F238E27FC236}">
                  <a16:creationId xmlns:a16="http://schemas.microsoft.com/office/drawing/2014/main" id="{662EC2DB-50A3-4EFA-BFBF-609900AE3BDC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IMPLEMENTATION</a:t>
            </a:r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590703" y="1762649"/>
            <a:ext cx="7171063" cy="1129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Convert audio to Spectrogram using Keras/Tensorflow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249B0-8009-4DF8-97D0-9DC0C6044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95" y="2381694"/>
            <a:ext cx="4953360" cy="25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7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IMPLEMENTATION</a:t>
            </a:r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590703" y="1762649"/>
            <a:ext cx="7171063" cy="1129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Conversion into Spectrogram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2000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2000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2000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 Slicing the Spectrogram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6E47-7D16-4ABA-A19F-E9DDDEF83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34" y="2313995"/>
            <a:ext cx="4672407" cy="949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BDCDD-DF9F-4587-8427-085C2EFE2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34" y="3892007"/>
            <a:ext cx="4672407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IMPLEMENTATION</a:t>
            </a:r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590703" y="1762649"/>
            <a:ext cx="7171063" cy="1129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/>
              <a:t>Classification using CNN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8A2D7F-F2AA-4AF7-9A21-C8E6214C2D66}"/>
              </a:ext>
            </a:extLst>
          </p:cNvPr>
          <p:cNvGrpSpPr/>
          <p:nvPr/>
        </p:nvGrpSpPr>
        <p:grpSpPr>
          <a:xfrm>
            <a:off x="1000732" y="2497770"/>
            <a:ext cx="6351076" cy="2131580"/>
            <a:chOff x="1128324" y="2497769"/>
            <a:chExt cx="10076033" cy="33817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F92E0C-337C-47C8-9FAC-6AD503DA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24" y="2497769"/>
              <a:ext cx="10076033" cy="338176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E594EB-1279-4415-BAA0-0AAC1461B5D4}"/>
                </a:ext>
              </a:extLst>
            </p:cNvPr>
            <p:cNvSpPr/>
            <p:nvPr/>
          </p:nvSpPr>
          <p:spPr>
            <a:xfrm>
              <a:off x="10170941" y="2691850"/>
              <a:ext cx="787791" cy="196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01823458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270</Words>
  <Application>Microsoft Office PowerPoint</Application>
  <PresentationFormat>On-screen Show (16:9)</PresentationFormat>
  <Paragraphs>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Wingdings</vt:lpstr>
      <vt:lpstr>Dosis</vt:lpstr>
      <vt:lpstr>Dosis Light</vt:lpstr>
      <vt:lpstr>Titillium Web Light</vt:lpstr>
      <vt:lpstr>Mowbray template</vt:lpstr>
      <vt:lpstr>PowerPoint Presentation</vt:lpstr>
      <vt:lpstr>CONTENTS</vt:lpstr>
      <vt:lpstr>INTRODUCTION</vt:lpstr>
      <vt:lpstr>LITERATURE SURVEY </vt:lpstr>
      <vt:lpstr>LITERATURE SURVEY</vt:lpstr>
      <vt:lpstr>PowerPoint Presentation</vt:lpstr>
      <vt:lpstr>IMPLEMENTATION</vt:lpstr>
      <vt:lpstr>IMPLEMENTATION</vt:lpstr>
      <vt:lpstr>IMPLEMENTATION</vt:lpstr>
      <vt:lpstr>IMPLEMENTATION</vt:lpstr>
      <vt:lpstr>COMPLETE WORK FLOW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Ritik Poshattiwar</dc:creator>
  <cp:lastModifiedBy>Abhinav Ananth</cp:lastModifiedBy>
  <cp:revision>15</cp:revision>
  <dcterms:modified xsi:type="dcterms:W3CDTF">2018-08-30T10:01:37Z</dcterms:modified>
</cp:coreProperties>
</file>